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83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87" r:id="rId11"/>
    <p:sldId id="295" r:id="rId12"/>
    <p:sldId id="296" r:id="rId13"/>
    <p:sldId id="297" r:id="rId14"/>
    <p:sldId id="305" r:id="rId15"/>
    <p:sldId id="298" r:id="rId16"/>
    <p:sldId id="299" r:id="rId17"/>
    <p:sldId id="302" r:id="rId18"/>
    <p:sldId id="303" r:id="rId19"/>
    <p:sldId id="304" r:id="rId20"/>
    <p:sldId id="306" r:id="rId21"/>
    <p:sldId id="307" r:id="rId22"/>
    <p:sldId id="26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86323" autoAdjust="0"/>
  </p:normalViewPr>
  <p:slideViewPr>
    <p:cSldViewPr>
      <p:cViewPr varScale="1">
        <p:scale>
          <a:sx n="90" d="100"/>
          <a:sy n="90" d="100"/>
        </p:scale>
        <p:origin x="-10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200F7-2663-4C1B-9D76-243C85BF6EB1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01661-4DE9-47F5-B558-EF10122B8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6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1661-4DE9-47F5-B558-EF10122B82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070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7B97C-E448-4B3B-942D-EDDFC69CC4B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1661-4DE9-47F5-B558-EF10122B82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04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1661-4DE9-47F5-B558-EF10122B82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23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1661-4DE9-47F5-B558-EF10122B82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23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1661-4DE9-47F5-B558-EF10122B82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9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1661-4DE9-47F5-B558-EF10122B82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04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1661-4DE9-47F5-B558-EF10122B820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23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1661-4DE9-47F5-B558-EF10122B820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9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1661-4DE9-47F5-B558-EF10122B820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9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Indexing Internals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Denny Cherry</a:t>
            </a:r>
          </a:p>
          <a:p>
            <a:r>
              <a:rPr lang="en-US" dirty="0" smtClean="0"/>
              <a:t>mrdenny@mrdenny.com</a:t>
            </a:r>
          </a:p>
          <a:p>
            <a:r>
              <a:rPr lang="en-US" dirty="0" smtClean="0"/>
              <a:t>twitter.com/</a:t>
            </a:r>
            <a:r>
              <a:rPr lang="en-US" dirty="0" err="1" smtClean="0"/>
              <a:t>mrdenny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264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 Overhead?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Byte by default</a:t>
            </a:r>
          </a:p>
          <a:p>
            <a:r>
              <a:rPr lang="en-US" dirty="0" smtClean="0"/>
              <a:t>Nulls?</a:t>
            </a:r>
          </a:p>
          <a:p>
            <a:r>
              <a:rPr lang="en-US" dirty="0" smtClean="0"/>
              <a:t>Variable Width Data Types?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Clustered Index Root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a single root page can exist</a:t>
            </a:r>
          </a:p>
          <a:p>
            <a:r>
              <a:rPr lang="en-US" dirty="0" smtClean="0"/>
              <a:t>Contains one row, for each page below it</a:t>
            </a:r>
          </a:p>
          <a:p>
            <a:r>
              <a:rPr lang="en-US" dirty="0" smtClean="0"/>
              <a:t>Each row contains…</a:t>
            </a:r>
          </a:p>
          <a:p>
            <a:pPr lvl="1"/>
            <a:r>
              <a:rPr lang="en-US" dirty="0" smtClean="0"/>
              <a:t>Clustered Key Value</a:t>
            </a:r>
          </a:p>
          <a:p>
            <a:pPr lvl="1"/>
            <a:r>
              <a:rPr lang="en-US" dirty="0" smtClean="0"/>
              <a:t>File Id (2 bytes)</a:t>
            </a:r>
          </a:p>
          <a:p>
            <a:pPr lvl="1"/>
            <a:r>
              <a:rPr lang="en-US" dirty="0" smtClean="0"/>
              <a:t>Page Id (4 bytes)</a:t>
            </a:r>
          </a:p>
          <a:p>
            <a:pPr lvl="1"/>
            <a:r>
              <a:rPr lang="en-US" dirty="0" smtClean="0"/>
              <a:t>Row Overhead (At least one byte)</a:t>
            </a:r>
          </a:p>
          <a:p>
            <a:pPr lvl="2"/>
            <a:r>
              <a:rPr lang="en-US" dirty="0"/>
              <a:t>Slot array location within this page (2 bytes)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946" y="2971800"/>
            <a:ext cx="250166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04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Navigating The Clustered Index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36189"/>
            <a:ext cx="6629400" cy="5121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25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the Root Page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90800"/>
            <a:ext cx="4537091" cy="350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112" y="2474858"/>
            <a:ext cx="4357688" cy="3621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601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Uniqueifier</a:t>
            </a:r>
            <a:r>
              <a:rPr lang="en-US" dirty="0" smtClean="0"/>
              <a:t> 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Non-Unique clustered indexes have an extra column called the </a:t>
            </a:r>
            <a:r>
              <a:rPr lang="en-US" dirty="0" err="1" smtClean="0"/>
              <a:t>uniqueifier</a:t>
            </a:r>
            <a:r>
              <a:rPr lang="en-US" dirty="0" smtClean="0"/>
              <a:t> which ensures that values within the index are unique. </a:t>
            </a:r>
          </a:p>
          <a:p>
            <a:r>
              <a:rPr lang="en-US" dirty="0" err="1" smtClean="0"/>
              <a:t>Uniqueifier</a:t>
            </a:r>
            <a:r>
              <a:rPr lang="en-US" dirty="0" smtClean="0"/>
              <a:t> is only used for rows which are not unique.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267864"/>
              </p:ext>
            </p:extLst>
          </p:nvPr>
        </p:nvGraphicFramePr>
        <p:xfrm>
          <a:off x="3352800" y="3733800"/>
          <a:ext cx="2133600" cy="2895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1066800"/>
              </a:tblGrid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EmpId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Uniqufier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744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Non-Clustered Index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334775" cy="46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649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Nonclustered</a:t>
            </a:r>
            <a:r>
              <a:rPr lang="en-US" dirty="0" smtClean="0"/>
              <a:t> Index Intermediate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Contains one row for every row in the table</a:t>
            </a:r>
          </a:p>
          <a:p>
            <a:r>
              <a:rPr lang="en-US" dirty="0" smtClean="0"/>
              <a:t>Contains indexed value and clustered index key or RID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355392"/>
            <a:ext cx="2695575" cy="3007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05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NonClustered</a:t>
            </a:r>
            <a:r>
              <a:rPr lang="en-US" dirty="0" smtClean="0"/>
              <a:t> Index Root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a single root page can exist</a:t>
            </a:r>
          </a:p>
          <a:p>
            <a:r>
              <a:rPr lang="en-US" dirty="0" smtClean="0"/>
              <a:t>Contains one row, for each page below it</a:t>
            </a:r>
          </a:p>
          <a:p>
            <a:r>
              <a:rPr lang="en-US" dirty="0" smtClean="0"/>
              <a:t>Each row contains…</a:t>
            </a:r>
          </a:p>
          <a:p>
            <a:pPr lvl="1"/>
            <a:r>
              <a:rPr lang="en-US" dirty="0" smtClean="0"/>
              <a:t>Indexed Key Value</a:t>
            </a:r>
          </a:p>
          <a:p>
            <a:pPr lvl="1"/>
            <a:r>
              <a:rPr lang="en-US" dirty="0" smtClean="0"/>
              <a:t>Clustered Key Value or RID (if index is not unique)</a:t>
            </a:r>
          </a:p>
          <a:p>
            <a:pPr lvl="1"/>
            <a:r>
              <a:rPr lang="en-US" dirty="0" smtClean="0"/>
              <a:t>File Id (2 bytes)</a:t>
            </a:r>
          </a:p>
          <a:p>
            <a:pPr lvl="1"/>
            <a:r>
              <a:rPr lang="en-US" dirty="0" smtClean="0"/>
              <a:t>Page Id (4 bytes)</a:t>
            </a:r>
          </a:p>
          <a:p>
            <a:pPr lvl="1"/>
            <a:r>
              <a:rPr lang="en-US" dirty="0" smtClean="0"/>
              <a:t>Row Overhead (At least one byte)</a:t>
            </a:r>
          </a:p>
          <a:p>
            <a:pPr lvl="2"/>
            <a:r>
              <a:rPr lang="en-US" dirty="0"/>
              <a:t>Slot array location within this page (2 bytes)</a:t>
            </a:r>
          </a:p>
          <a:p>
            <a:pPr lvl="2"/>
            <a:endParaRPr lang="en-US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918980"/>
            <a:ext cx="2466976" cy="1862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31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Navigating The </a:t>
            </a:r>
            <a:r>
              <a:rPr lang="en-US" dirty="0" err="1" smtClean="0"/>
              <a:t>NonClustered</a:t>
            </a:r>
            <a:r>
              <a:rPr lang="en-US" dirty="0" smtClean="0"/>
              <a:t> Index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334775" cy="46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212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Navigating The Clustered Index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36189"/>
            <a:ext cx="6629400" cy="5121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55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 or Coauthor of 4 books</a:t>
            </a:r>
          </a:p>
          <a:p>
            <a:r>
              <a:rPr lang="en-US" dirty="0" smtClean="0"/>
              <a:t>8+ SQL Mag articles</a:t>
            </a:r>
          </a:p>
          <a:p>
            <a:r>
              <a:rPr lang="en-US" dirty="0" smtClean="0"/>
              <a:t>Dozens of other articles</a:t>
            </a:r>
          </a:p>
          <a:p>
            <a:r>
              <a:rPr lang="en-US" dirty="0" smtClean="0"/>
              <a:t>Microsoft MVP since Oct 2008</a:t>
            </a:r>
          </a:p>
          <a:p>
            <a:r>
              <a:rPr lang="en-US" dirty="0" smtClean="0"/>
              <a:t>Microsoft Certified Master</a:t>
            </a:r>
          </a:p>
          <a:p>
            <a:r>
              <a:rPr lang="en-US" dirty="0" smtClean="0"/>
              <a:t>Founder of SQL Excursions</a:t>
            </a:r>
          </a:p>
          <a:p>
            <a:r>
              <a:rPr lang="en-US" dirty="0" smtClean="0"/>
              <a:t>Independent Consultant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 descr="C:\Users\dcherry\Pictures\MVP_Horizontal_FullCol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91201"/>
            <a:ext cx="16192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cherry\Pictures\MCM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791200"/>
            <a:ext cx="2574132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680" y="2235532"/>
            <a:ext cx="2306560" cy="2849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1" y="3070337"/>
            <a:ext cx="2325624" cy="2859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005" y="1192038"/>
            <a:ext cx="2316091" cy="285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068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B-Tree page can store info about X child pages…</a:t>
            </a:r>
          </a:p>
          <a:p>
            <a:pPr lvl="1"/>
            <a:r>
              <a:rPr lang="en-US" dirty="0"/>
              <a:t>INT = 8096/13 bytes = 622 pages</a:t>
            </a:r>
          </a:p>
          <a:p>
            <a:pPr lvl="1"/>
            <a:r>
              <a:rPr lang="en-US" dirty="0"/>
              <a:t>BIGINT = 8096/17 bytes = 476 pages</a:t>
            </a:r>
          </a:p>
          <a:p>
            <a:pPr lvl="1"/>
            <a:r>
              <a:rPr lang="en-US" dirty="0"/>
              <a:t>GUID = 8096/25 bytes = 323 pages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511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Index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429000"/>
          </a:xfrm>
        </p:spPr>
        <p:txBody>
          <a:bodyPr/>
          <a:lstStyle/>
          <a:p>
            <a:r>
              <a:rPr lang="en-US" dirty="0"/>
              <a:t>Root Level = 1 page</a:t>
            </a:r>
          </a:p>
          <a:p>
            <a:r>
              <a:rPr lang="en-US" dirty="0"/>
              <a:t>Intermediate Level = 7 pages</a:t>
            </a:r>
          </a:p>
          <a:p>
            <a:r>
              <a:rPr lang="en-US" dirty="0"/>
              <a:t>Data Pages = 11233 pages</a:t>
            </a:r>
          </a:p>
          <a:p>
            <a:endParaRPr lang="en-US" dirty="0"/>
          </a:p>
          <a:p>
            <a:r>
              <a:rPr lang="en-US" dirty="0"/>
              <a:t>Another page level requires 7,650,600 data pages for a fourth level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table has a clustered key which is an Integer.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12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0"/>
            <a:ext cx="7851648" cy="990600"/>
          </a:xfrm>
        </p:spPr>
        <p:txBody>
          <a:bodyPr/>
          <a:lstStyle/>
          <a:p>
            <a:r>
              <a:rPr lang="en-US" dirty="0" smtClean="0"/>
              <a:t>Denny Cherry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7854696" cy="1191064"/>
          </a:xfrm>
        </p:spPr>
        <p:txBody>
          <a:bodyPr/>
          <a:lstStyle/>
          <a:p>
            <a:r>
              <a:rPr lang="en-US" dirty="0" smtClean="0"/>
              <a:t>mrdenny@mrdenny.com</a:t>
            </a:r>
          </a:p>
          <a:p>
            <a:r>
              <a:rPr lang="en-US" dirty="0" smtClean="0"/>
              <a:t>http://itke.techtarget.com/sql-server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0960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Please fill out the survey at http://speakerrate.com/mrdenny.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0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we’ll be covering…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Clustered Indexes</a:t>
            </a:r>
          </a:p>
          <a:p>
            <a:r>
              <a:rPr lang="en-US" dirty="0" smtClean="0"/>
              <a:t>Non-Clustered Indexes</a:t>
            </a:r>
          </a:p>
          <a:p>
            <a:pPr lvl="1"/>
            <a:r>
              <a:rPr lang="en-US" dirty="0" smtClean="0"/>
              <a:t>Filtered Indexes</a:t>
            </a:r>
          </a:p>
        </p:txBody>
      </p:sp>
    </p:spTree>
    <p:extLst>
      <p:ext uri="{BB962C8B-B14F-4D97-AF65-F5344CB8AC3E}">
        <p14:creationId xmlns:p14="http://schemas.microsoft.com/office/powerpoint/2010/main" val="354662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won’t be covering…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Spatial Indexes</a:t>
            </a:r>
          </a:p>
          <a:p>
            <a:r>
              <a:rPr lang="en-US" dirty="0" smtClean="0"/>
              <a:t>Full Text Indexes</a:t>
            </a:r>
          </a:p>
          <a:p>
            <a:r>
              <a:rPr lang="en-US" dirty="0" smtClean="0"/>
              <a:t>Compressed Indexes</a:t>
            </a:r>
          </a:p>
          <a:p>
            <a:r>
              <a:rPr lang="en-US" dirty="0" smtClean="0"/>
              <a:t>Columnar Store Index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9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Indexes are made up of B-Trees which make the index navigable</a:t>
            </a:r>
          </a:p>
          <a:p>
            <a:r>
              <a:rPr lang="en-US" dirty="0" smtClean="0"/>
              <a:t>Indexes are almost always made up of at least two data pages.</a:t>
            </a:r>
          </a:p>
          <a:p>
            <a:pPr lvl="1"/>
            <a:r>
              <a:rPr lang="en-US" dirty="0" smtClean="0"/>
              <a:t>A Root Page</a:t>
            </a:r>
          </a:p>
          <a:p>
            <a:pPr lvl="1"/>
            <a:r>
              <a:rPr lang="en-US" dirty="0" smtClean="0"/>
              <a:t>A Leaf Page</a:t>
            </a:r>
          </a:p>
          <a:p>
            <a:pPr lvl="1"/>
            <a:r>
              <a:rPr lang="en-US" dirty="0" smtClean="0"/>
              <a:t>Clustered Indexes also have Data Pages</a:t>
            </a:r>
          </a:p>
          <a:p>
            <a:r>
              <a:rPr lang="en-US" dirty="0" smtClean="0"/>
              <a:t>Lets look at a pretty picture…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091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Index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36189"/>
            <a:ext cx="6629400" cy="5121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813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Index Data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Contains one row for every row in the table</a:t>
            </a:r>
          </a:p>
          <a:p>
            <a:r>
              <a:rPr lang="en-US" dirty="0" smtClean="0"/>
              <a:t>Contains all in row data</a:t>
            </a:r>
          </a:p>
          <a:p>
            <a:r>
              <a:rPr lang="en-US" dirty="0" smtClean="0"/>
              <a:t>Contains pointers to out of row data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NTEXT</a:t>
            </a:r>
          </a:p>
          <a:p>
            <a:pPr lvl="1"/>
            <a:r>
              <a:rPr lang="en-US" dirty="0" smtClean="0"/>
              <a:t>IMAGE</a:t>
            </a:r>
          </a:p>
          <a:p>
            <a:r>
              <a:rPr lang="en-US" dirty="0" smtClean="0"/>
              <a:t>Contains pointers to overflow data</a:t>
            </a:r>
          </a:p>
          <a:p>
            <a:pPr lvl="1"/>
            <a:r>
              <a:rPr lang="en-US" dirty="0" smtClean="0"/>
              <a:t>XML</a:t>
            </a:r>
          </a:p>
          <a:p>
            <a:pPr lvl="1"/>
            <a:r>
              <a:rPr lang="en-US" dirty="0" smtClean="0"/>
              <a:t>VARCHAR(MAX)</a:t>
            </a:r>
          </a:p>
          <a:p>
            <a:pPr lvl="1"/>
            <a:r>
              <a:rPr lang="en-US" dirty="0" smtClean="0"/>
              <a:t>NVARCHAR(MAX)</a:t>
            </a:r>
          </a:p>
          <a:p>
            <a:pPr lvl="1"/>
            <a:r>
              <a:rPr lang="en-US" dirty="0" smtClean="0"/>
              <a:t>VARBINARY(MAX)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378" y="4572000"/>
            <a:ext cx="2803697" cy="2117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852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Slot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Shows what row within the page each row occupies</a:t>
            </a:r>
          </a:p>
          <a:p>
            <a:r>
              <a:rPr lang="en-US" dirty="0" smtClean="0"/>
              <a:t>Contains the Clustered Index value and row id only</a:t>
            </a:r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705078"/>
            <a:ext cx="2922271" cy="2757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356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Clustered Index Intermediate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one row, for each page below it</a:t>
            </a:r>
          </a:p>
          <a:p>
            <a:r>
              <a:rPr lang="en-US" dirty="0" smtClean="0"/>
              <a:t>Each row contains…</a:t>
            </a:r>
          </a:p>
          <a:p>
            <a:pPr lvl="1"/>
            <a:r>
              <a:rPr lang="en-US" dirty="0" smtClean="0"/>
              <a:t>Clustered Key Value</a:t>
            </a:r>
          </a:p>
          <a:p>
            <a:pPr lvl="1"/>
            <a:r>
              <a:rPr lang="en-US" dirty="0" smtClean="0"/>
              <a:t>File Id (2 bytes)</a:t>
            </a:r>
          </a:p>
          <a:p>
            <a:pPr lvl="1"/>
            <a:r>
              <a:rPr lang="en-US" dirty="0" smtClean="0"/>
              <a:t>Page Id (4 bytes)</a:t>
            </a:r>
          </a:p>
          <a:p>
            <a:pPr lvl="1"/>
            <a:r>
              <a:rPr lang="en-US" dirty="0" smtClean="0"/>
              <a:t>Row Overhead (At least one byte)</a:t>
            </a:r>
          </a:p>
          <a:p>
            <a:pPr lvl="2"/>
            <a:r>
              <a:rPr lang="en-US" dirty="0" smtClean="0"/>
              <a:t>Slot array location within this page (2 bytes)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141694"/>
            <a:ext cx="1809750" cy="2554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863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503</TotalTime>
  <Words>551</Words>
  <Application>Microsoft Office PowerPoint</Application>
  <PresentationFormat>On-screen Show (4:3)</PresentationFormat>
  <Paragraphs>135</Paragraphs>
  <Slides>22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Indexing Internals</vt:lpstr>
      <vt:lpstr>About Me</vt:lpstr>
      <vt:lpstr>What we’ll be covering…</vt:lpstr>
      <vt:lpstr>What we won’t be covering…</vt:lpstr>
      <vt:lpstr>Structures…</vt:lpstr>
      <vt:lpstr>Clustered Index</vt:lpstr>
      <vt:lpstr>Clustered Index Data Page</vt:lpstr>
      <vt:lpstr>Slot Array</vt:lpstr>
      <vt:lpstr>Clustered Index Intermediate Levels</vt:lpstr>
      <vt:lpstr>Row Overhead?</vt:lpstr>
      <vt:lpstr>Clustered Index Root Page</vt:lpstr>
      <vt:lpstr>Navigating The Clustered Index</vt:lpstr>
      <vt:lpstr>Splitting the Root Page</vt:lpstr>
      <vt:lpstr>Uniqueifier … </vt:lpstr>
      <vt:lpstr>Non-Clustered Index</vt:lpstr>
      <vt:lpstr>Nonclustered Index Intermediate Page</vt:lpstr>
      <vt:lpstr>NonClustered Index Root Page</vt:lpstr>
      <vt:lpstr>Navigating The NonClustered Index</vt:lpstr>
      <vt:lpstr>Navigating The Clustered Index</vt:lpstr>
      <vt:lpstr>B-Tree Sizes</vt:lpstr>
      <vt:lpstr>Sample Index Size</vt:lpstr>
      <vt:lpstr>Denny Cherry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DAC and everyone’s favorite feature the DACPAC</dc:title>
  <dc:creator>dcherry</dc:creator>
  <cp:lastModifiedBy>Denny Cherry</cp:lastModifiedBy>
  <cp:revision>87</cp:revision>
  <dcterms:created xsi:type="dcterms:W3CDTF">2006-08-16T00:00:00Z</dcterms:created>
  <dcterms:modified xsi:type="dcterms:W3CDTF">2011-09-16T01:19:31Z</dcterms:modified>
</cp:coreProperties>
</file>