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08" r:id="rId2"/>
    <p:sldId id="28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87" r:id="rId11"/>
    <p:sldId id="295" r:id="rId12"/>
    <p:sldId id="296" r:id="rId13"/>
    <p:sldId id="297" r:id="rId14"/>
    <p:sldId id="305" r:id="rId15"/>
    <p:sldId id="298" r:id="rId16"/>
    <p:sldId id="299" r:id="rId17"/>
    <p:sldId id="302" r:id="rId18"/>
    <p:sldId id="303" r:id="rId19"/>
    <p:sldId id="304" r:id="rId20"/>
    <p:sldId id="306" r:id="rId21"/>
    <p:sldId id="307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6323" autoAdjust="0"/>
  </p:normalViewPr>
  <p:slideViewPr>
    <p:cSldViewPr>
      <p:cViewPr varScale="1">
        <p:scale>
          <a:sx n="90" d="100"/>
          <a:sy n="90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00F7-2663-4C1B-9D76-243C85BF6EB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1661-4DE9-47F5-B558-EF10122B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7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661-4DE9-47F5-B558-EF10122B82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1" y="-60960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151" y="5986350"/>
            <a:ext cx="9146151" cy="871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41724"/>
            <a:ext cx="371717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72"/>
          <a:stretch/>
        </p:blipFill>
        <p:spPr bwMode="auto">
          <a:xfrm>
            <a:off x="1371600" y="5986350"/>
            <a:ext cx="7879020" cy="87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" y="6096000"/>
            <a:ext cx="1143000" cy="69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9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41724"/>
            <a:ext cx="371717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3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3733800" cy="51355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990600"/>
            <a:ext cx="3733800" cy="51355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441724"/>
            <a:ext cx="371717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3733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733800" cy="45259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914400"/>
            <a:ext cx="3733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441724"/>
            <a:ext cx="371717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441724"/>
            <a:ext cx="371717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buFont typeface="+mj-lt"/>
              <a:buAutoNum type="arabicPeriod"/>
              <a:defRPr>
                <a:latin typeface="Consolas" pitchFamily="49" charset="0"/>
                <a:cs typeface="Consolas" pitchFamily="49" charset="0"/>
              </a:defRPr>
            </a:lvl1pPr>
            <a:lvl2pPr marL="617220" indent="-342900">
              <a:buFont typeface="+mj-lt"/>
              <a:buAutoNum type="arabicPeriod"/>
              <a:defRPr>
                <a:latin typeface="Consolas" pitchFamily="49" charset="0"/>
                <a:cs typeface="Consolas" pitchFamily="49" charset="0"/>
              </a:defRPr>
            </a:lvl2pPr>
            <a:lvl3pPr marL="845820" indent="-342900">
              <a:buFont typeface="+mj-lt"/>
              <a:buAutoNum type="arabicPeriod"/>
              <a:defRPr>
                <a:latin typeface="Consolas" pitchFamily="49" charset="0"/>
                <a:cs typeface="Consolas" pitchFamily="49" charset="0"/>
              </a:defRPr>
            </a:lvl3pPr>
            <a:lvl4pPr marL="960120" indent="-228600">
              <a:buFont typeface="+mj-lt"/>
              <a:buAutoNum type="arabicPeriod"/>
              <a:defRPr>
                <a:latin typeface="Consolas" pitchFamily="49" charset="0"/>
                <a:cs typeface="Consolas" pitchFamily="49" charset="0"/>
              </a:defRPr>
            </a:lvl4pPr>
            <a:lvl5pPr marL="1188720" indent="-228600">
              <a:buFont typeface="+mj-lt"/>
              <a:buAutoNum type="arabicPeriod"/>
              <a:defRPr>
                <a:latin typeface="Consolas" pitchFamily="49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60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76066" y="6474968"/>
            <a:ext cx="1005934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427939"/>
            <a:ext cx="571500" cy="34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02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rgbClr val="595959"/>
          </a:solidFill>
          <a:latin typeface="Segoe Light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7853" y="1143001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SQL Server Day</a:t>
            </a:r>
            <a:r>
              <a:rPr lang="en-US" sz="4400" dirty="0" smtClean="0">
                <a:solidFill>
                  <a:srgbClr val="FF0000"/>
                </a:solidFill>
              </a:rPr>
              <a:t>s</a:t>
            </a:r>
            <a:r>
              <a:rPr lang="en-US" sz="4400" dirty="0" smtClean="0"/>
              <a:t> 2011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9876" y="2275703"/>
            <a:ext cx="4294524" cy="2067697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Indexing </a:t>
            </a:r>
            <a:r>
              <a:rPr lang="en-US" sz="3000" dirty="0" smtClean="0"/>
              <a:t>Internals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Denny Cherry</a:t>
            </a:r>
          </a:p>
          <a:p>
            <a:pPr marL="0" indent="0">
              <a:buNone/>
            </a:pPr>
            <a:r>
              <a:rPr lang="en-US" sz="2800" dirty="0"/>
              <a:t>mrdenny@mrdenny.com</a:t>
            </a:r>
          </a:p>
          <a:p>
            <a:pPr marL="0" indent="0">
              <a:buNone/>
            </a:pPr>
            <a:r>
              <a:rPr lang="en-US" sz="2800" dirty="0"/>
              <a:t>twitter.com/mrdenny</a:t>
            </a:r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7124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Overhead?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Byte by default</a:t>
            </a:r>
          </a:p>
          <a:p>
            <a:r>
              <a:rPr lang="en-US" dirty="0" smtClean="0"/>
              <a:t>Nulls?</a:t>
            </a:r>
          </a:p>
          <a:p>
            <a:r>
              <a:rPr lang="en-US" dirty="0" smtClean="0"/>
              <a:t>Variable Width Data Types?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Clustered Index Root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single root page can exist</a:t>
            </a:r>
          </a:p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Clustered Key Value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/>
              <a:t>Slot array location within this page (2 bytes)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46" y="2971800"/>
            <a:ext cx="250166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Clustered Index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629400" cy="51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2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Root Page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2" y="2743256"/>
            <a:ext cx="4357688" cy="3621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724400" cy="365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0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Uniqueifier</a:t>
            </a:r>
            <a:r>
              <a:rPr lang="en-US" dirty="0" smtClean="0"/>
              <a:t>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Non-Unique clustered indexes have an extra column called the </a:t>
            </a:r>
            <a:r>
              <a:rPr lang="en-US" dirty="0" err="1" smtClean="0"/>
              <a:t>uniqueifier</a:t>
            </a:r>
            <a:r>
              <a:rPr lang="en-US" dirty="0" smtClean="0"/>
              <a:t> which ensures that values within the index are unique. </a:t>
            </a:r>
          </a:p>
          <a:p>
            <a:r>
              <a:rPr lang="en-US" dirty="0" err="1" smtClean="0"/>
              <a:t>Uniqueifier</a:t>
            </a:r>
            <a:r>
              <a:rPr lang="en-US" dirty="0" smtClean="0"/>
              <a:t> is only used for rows which are not unique.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67864"/>
              </p:ext>
            </p:extLst>
          </p:nvPr>
        </p:nvGraphicFramePr>
        <p:xfrm>
          <a:off x="3352800" y="3733800"/>
          <a:ext cx="2133600" cy="289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</a:tblGrid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EmpId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Uniqufier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4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Non-Clustered Index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34775" cy="46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4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Nonclustered</a:t>
            </a:r>
            <a:r>
              <a:rPr lang="en-US" dirty="0" smtClean="0"/>
              <a:t> Index Intermediate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one row for every row in the table</a:t>
            </a:r>
          </a:p>
          <a:p>
            <a:r>
              <a:rPr lang="en-US" dirty="0" smtClean="0"/>
              <a:t>Contains indexed value and clustered index key or RID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5392"/>
            <a:ext cx="2695575" cy="300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5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NonClustered</a:t>
            </a:r>
            <a:r>
              <a:rPr lang="en-US" dirty="0" smtClean="0"/>
              <a:t> Index Root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single root page can exist</a:t>
            </a:r>
          </a:p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Indexed Key Value</a:t>
            </a:r>
          </a:p>
          <a:p>
            <a:pPr lvl="1"/>
            <a:r>
              <a:rPr lang="en-US" dirty="0" smtClean="0"/>
              <a:t>Clustered Key Value or RID (if index is not unique)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/>
              <a:t>Slot array location within this page (2 bytes)</a:t>
            </a:r>
          </a:p>
          <a:p>
            <a:pPr lvl="2"/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466976" cy="186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3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The </a:t>
            </a:r>
            <a:r>
              <a:rPr lang="en-US" dirty="0" err="1" smtClean="0"/>
              <a:t>NonClustered</a:t>
            </a:r>
            <a:r>
              <a:rPr lang="en-US" dirty="0" smtClean="0"/>
              <a:t> Index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34775" cy="46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1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Clustered Index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629400" cy="51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5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or Coauthor of 5 books</a:t>
            </a:r>
          </a:p>
          <a:p>
            <a:r>
              <a:rPr lang="en-US" dirty="0" smtClean="0"/>
              <a:t>8+ SQL Mag articles</a:t>
            </a:r>
          </a:p>
          <a:p>
            <a:r>
              <a:rPr lang="en-US" dirty="0" smtClean="0"/>
              <a:t>Dozens of other articles</a:t>
            </a:r>
          </a:p>
          <a:p>
            <a:r>
              <a:rPr lang="en-US" dirty="0" smtClean="0"/>
              <a:t>Microsoft MVP since Oct 2008</a:t>
            </a:r>
          </a:p>
          <a:p>
            <a:r>
              <a:rPr lang="en-US" dirty="0" smtClean="0"/>
              <a:t>Microsoft Certified Master</a:t>
            </a:r>
          </a:p>
          <a:p>
            <a:r>
              <a:rPr lang="en-US" dirty="0" smtClean="0"/>
              <a:t>Founder of SQL Excursions</a:t>
            </a:r>
          </a:p>
          <a:p>
            <a:r>
              <a:rPr lang="en-US" dirty="0" smtClean="0"/>
              <a:t>Independent Consultant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Users\dcherry\Pictures\MVP_Horizontal_Full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1"/>
            <a:ext cx="16192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herry\Pictures\MCM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91200"/>
            <a:ext cx="2574132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680" y="2235532"/>
            <a:ext cx="2306560" cy="284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070337"/>
            <a:ext cx="2325624" cy="285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005" y="1192038"/>
            <a:ext cx="2316091" cy="285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6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B-Tree page can store info about X child pages…</a:t>
            </a:r>
          </a:p>
          <a:p>
            <a:pPr lvl="1"/>
            <a:r>
              <a:rPr lang="en-US" dirty="0"/>
              <a:t>INT = 8096/13 bytes = 622 pages</a:t>
            </a:r>
          </a:p>
          <a:p>
            <a:pPr lvl="1"/>
            <a:r>
              <a:rPr lang="en-US" dirty="0"/>
              <a:t>BIGINT = 8096/17 bytes = 476 pages</a:t>
            </a:r>
          </a:p>
          <a:p>
            <a:pPr lvl="1"/>
            <a:r>
              <a:rPr lang="en-US" dirty="0"/>
              <a:t>GUID = 8096/25 bytes = 323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1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Index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dirty="0"/>
              <a:t>Root Level = 1 page</a:t>
            </a:r>
          </a:p>
          <a:p>
            <a:r>
              <a:rPr lang="en-US" dirty="0"/>
              <a:t>Intermediate Level = 7 pages</a:t>
            </a:r>
          </a:p>
          <a:p>
            <a:r>
              <a:rPr lang="en-US" dirty="0"/>
              <a:t>Data Pages = 11233 pages</a:t>
            </a:r>
          </a:p>
          <a:p>
            <a:endParaRPr lang="en-US" dirty="0"/>
          </a:p>
          <a:p>
            <a:r>
              <a:rPr lang="en-US" dirty="0"/>
              <a:t>Another page level requires 7,650,600 data pages for a fourth level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table has a clustered key which is an Integer.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1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0"/>
            <a:ext cx="7851775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657600"/>
            <a:ext cx="7854950" cy="1190625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www.mrdenny.com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we’ll be covering…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Clustered Indexes</a:t>
            </a:r>
          </a:p>
          <a:p>
            <a:r>
              <a:rPr lang="en-US" dirty="0" smtClean="0"/>
              <a:t>Non-Clustered Indexes</a:t>
            </a:r>
          </a:p>
          <a:p>
            <a:pPr lvl="1"/>
            <a:r>
              <a:rPr lang="en-US" dirty="0" smtClean="0"/>
              <a:t>Filtered Indexes</a:t>
            </a:r>
          </a:p>
        </p:txBody>
      </p:sp>
    </p:spTree>
    <p:extLst>
      <p:ext uri="{BB962C8B-B14F-4D97-AF65-F5344CB8AC3E}">
        <p14:creationId xmlns:p14="http://schemas.microsoft.com/office/powerpoint/2010/main" val="35466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won’t be covering…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Indexes</a:t>
            </a:r>
          </a:p>
          <a:p>
            <a:r>
              <a:rPr lang="en-US" dirty="0" smtClean="0"/>
              <a:t>Full Text Indexes</a:t>
            </a:r>
          </a:p>
          <a:p>
            <a:r>
              <a:rPr lang="en-US" dirty="0" smtClean="0"/>
              <a:t>Compressed Indexes</a:t>
            </a:r>
          </a:p>
          <a:p>
            <a:r>
              <a:rPr lang="en-US" dirty="0" smtClean="0"/>
              <a:t>Columnar Store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are made up of B-Trees which make the index navigable</a:t>
            </a:r>
          </a:p>
          <a:p>
            <a:r>
              <a:rPr lang="en-US" dirty="0" smtClean="0"/>
              <a:t>Indexes are almost always made up of at least two data pages.</a:t>
            </a:r>
          </a:p>
          <a:p>
            <a:pPr lvl="1"/>
            <a:r>
              <a:rPr lang="en-US" dirty="0" smtClean="0"/>
              <a:t>A Root Page</a:t>
            </a:r>
          </a:p>
          <a:p>
            <a:pPr lvl="1"/>
            <a:r>
              <a:rPr lang="en-US" dirty="0" smtClean="0"/>
              <a:t>A Leaf Page</a:t>
            </a:r>
          </a:p>
          <a:p>
            <a:pPr lvl="1"/>
            <a:r>
              <a:rPr lang="en-US" dirty="0" smtClean="0"/>
              <a:t>Clustered Indexes also have Data Pages</a:t>
            </a:r>
          </a:p>
          <a:p>
            <a:r>
              <a:rPr lang="en-US" dirty="0" smtClean="0"/>
              <a:t>Lets look at a pretty picture…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91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162800" cy="553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1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 Data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one row for every row in the table</a:t>
            </a:r>
          </a:p>
          <a:p>
            <a:r>
              <a:rPr lang="en-US" dirty="0" smtClean="0"/>
              <a:t>Contains all in row data</a:t>
            </a:r>
          </a:p>
          <a:p>
            <a:r>
              <a:rPr lang="en-US" dirty="0" smtClean="0"/>
              <a:t>Contains pointers to out of row data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NTEXT</a:t>
            </a:r>
          </a:p>
          <a:p>
            <a:pPr lvl="1"/>
            <a:r>
              <a:rPr lang="en-US" dirty="0" smtClean="0"/>
              <a:t>IMAGE</a:t>
            </a:r>
          </a:p>
          <a:p>
            <a:r>
              <a:rPr lang="en-US" dirty="0" smtClean="0"/>
              <a:t>Contains pointers to overflow data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VARCHAR(MAX)</a:t>
            </a:r>
          </a:p>
          <a:p>
            <a:pPr lvl="1"/>
            <a:r>
              <a:rPr lang="en-US" dirty="0" smtClean="0"/>
              <a:t>NVARCHAR(MAX)</a:t>
            </a:r>
          </a:p>
          <a:p>
            <a:pPr lvl="1"/>
            <a:r>
              <a:rPr lang="en-US" dirty="0" smtClean="0"/>
              <a:t>VARBINARY(MAX)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2803697" cy="211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5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what row within the page each row occupies</a:t>
            </a:r>
          </a:p>
          <a:p>
            <a:r>
              <a:rPr lang="en-US" dirty="0" smtClean="0"/>
              <a:t>Contains the Clustered Index value and row id only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05078"/>
            <a:ext cx="2922271" cy="2757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5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Clustered Index Intermediate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one row, for each page below it</a:t>
            </a:r>
          </a:p>
          <a:p>
            <a:r>
              <a:rPr lang="en-US" dirty="0" smtClean="0"/>
              <a:t>Each row contains…</a:t>
            </a:r>
          </a:p>
          <a:p>
            <a:pPr lvl="1"/>
            <a:r>
              <a:rPr lang="en-US" dirty="0" smtClean="0"/>
              <a:t>Clustered Key Value</a:t>
            </a:r>
          </a:p>
          <a:p>
            <a:pPr lvl="1"/>
            <a:r>
              <a:rPr lang="en-US" dirty="0" smtClean="0"/>
              <a:t>File Id (2 bytes)</a:t>
            </a:r>
          </a:p>
          <a:p>
            <a:pPr lvl="1"/>
            <a:r>
              <a:rPr lang="en-US" dirty="0" smtClean="0"/>
              <a:t>Page Id (4 bytes)</a:t>
            </a:r>
          </a:p>
          <a:p>
            <a:pPr lvl="1"/>
            <a:r>
              <a:rPr lang="en-US" dirty="0" smtClean="0"/>
              <a:t>Row Overhead (At least one byte)</a:t>
            </a:r>
          </a:p>
          <a:p>
            <a:pPr lvl="2"/>
            <a:r>
              <a:rPr lang="en-US" dirty="0" smtClean="0"/>
              <a:t>Slot array location within this page (2 bytes)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16079"/>
            <a:ext cx="1809750" cy="255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6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QL Server Days 2012">
  <a:themeElements>
    <a:clrScheme name="SQL Denali">
      <a:dk1>
        <a:srgbClr val="595959"/>
      </a:dk1>
      <a:lt1>
        <a:srgbClr val="FFFFFF"/>
      </a:lt1>
      <a:dk2>
        <a:srgbClr val="CC0000"/>
      </a:dk2>
      <a:lt2>
        <a:srgbClr val="CCCCCC"/>
      </a:lt2>
      <a:accent1>
        <a:srgbClr val="CEDD61"/>
      </a:accent1>
      <a:accent2>
        <a:srgbClr val="FF9100"/>
      </a:accent2>
      <a:accent3>
        <a:srgbClr val="00DAFF"/>
      </a:accent3>
      <a:accent4>
        <a:srgbClr val="85913C"/>
      </a:accent4>
      <a:accent5>
        <a:srgbClr val="C43300"/>
      </a:accent5>
      <a:accent6>
        <a:srgbClr val="008BC7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 Server 2012 - 4x3 light fixed</Template>
  <TotalTime>508</TotalTime>
  <Words>543</Words>
  <Application>Microsoft Office PowerPoint</Application>
  <PresentationFormat>On-screen Show (4:3)</PresentationFormat>
  <Paragraphs>136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SQL Server Days 2012</vt:lpstr>
      <vt:lpstr>SQL Server Days 2011</vt:lpstr>
      <vt:lpstr>About Me</vt:lpstr>
      <vt:lpstr>What we’ll be covering…</vt:lpstr>
      <vt:lpstr>What we won’t be covering…</vt:lpstr>
      <vt:lpstr>Structures…</vt:lpstr>
      <vt:lpstr>Clustered Index</vt:lpstr>
      <vt:lpstr>Clustered Index Data Page</vt:lpstr>
      <vt:lpstr>Slot Array</vt:lpstr>
      <vt:lpstr>Clustered Index Intermediate Levels</vt:lpstr>
      <vt:lpstr>Row Overhead?</vt:lpstr>
      <vt:lpstr>Clustered Index Root Page</vt:lpstr>
      <vt:lpstr>Navigating The Clustered Index</vt:lpstr>
      <vt:lpstr>Splitting the Root Page</vt:lpstr>
      <vt:lpstr>Uniqueifier … </vt:lpstr>
      <vt:lpstr>Non-Clustered Index</vt:lpstr>
      <vt:lpstr>Nonclustered Index Intermediate Page</vt:lpstr>
      <vt:lpstr>NonClustered Index Root Page</vt:lpstr>
      <vt:lpstr>Navigating The NonClustered Index</vt:lpstr>
      <vt:lpstr>Navigating The Clustered Index</vt:lpstr>
      <vt:lpstr>B-Tree Sizes</vt:lpstr>
      <vt:lpstr>Sample Index Size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DAC and everyone’s favorite feature the DACPAC</dc:title>
  <dc:creator>dcherry</dc:creator>
  <cp:lastModifiedBy>Denny Cherry</cp:lastModifiedBy>
  <cp:revision>88</cp:revision>
  <dcterms:created xsi:type="dcterms:W3CDTF">2006-08-16T00:00:00Z</dcterms:created>
  <dcterms:modified xsi:type="dcterms:W3CDTF">2011-11-08T20:42:09Z</dcterms:modified>
</cp:coreProperties>
</file>