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2"/>
  </p:sldMasterIdLst>
  <p:notesMasterIdLst>
    <p:notesMasterId r:id="rId28"/>
  </p:notesMasterIdLst>
  <p:handoutMasterIdLst>
    <p:handoutMasterId r:id="rId29"/>
  </p:handoutMasterIdLst>
  <p:sldIdLst>
    <p:sldId id="256" r:id="rId3"/>
    <p:sldId id="303" r:id="rId4"/>
    <p:sldId id="277" r:id="rId5"/>
    <p:sldId id="263" r:id="rId6"/>
    <p:sldId id="265" r:id="rId7"/>
    <p:sldId id="264" r:id="rId8"/>
    <p:sldId id="280" r:id="rId9"/>
    <p:sldId id="281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75" r:id="rId18"/>
    <p:sldId id="279" r:id="rId19"/>
    <p:sldId id="289" r:id="rId20"/>
    <p:sldId id="290" r:id="rId21"/>
    <p:sldId id="291" r:id="rId22"/>
    <p:sldId id="292" r:id="rId23"/>
    <p:sldId id="293" r:id="rId24"/>
    <p:sldId id="276" r:id="rId25"/>
    <p:sldId id="27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57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EEF6-B997-4B5B-B1B0-CE527F581A83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CE649-2D99-4090-A43E-AB9350B80CA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52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24FB-9FF2-4B3C-A977-923E2ADE5719}" type="datetimeFigureOut">
              <a:rPr lang="en-US" smtClean="0"/>
              <a:pPr/>
              <a:t>10/26/2011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47FA-3FD6-4031-95DE-04146A18DB5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62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B97C-E448-4B3B-942D-EDDFC69CC4B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for the DBA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Denny Cherry</a:t>
            </a:r>
          </a:p>
          <a:p>
            <a:r>
              <a:rPr lang="en-US" dirty="0"/>
              <a:t>mrdenny@mrdenny.com</a:t>
            </a:r>
          </a:p>
          <a:p>
            <a:r>
              <a:rPr lang="en-US" dirty="0"/>
              <a:t>twitter.com/</a:t>
            </a:r>
            <a:r>
              <a:rPr lang="en-US"/>
              <a:t>mrdenny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/>
              <a:t>Mirror of data</a:t>
            </a:r>
          </a:p>
          <a:p>
            <a:r>
              <a:rPr lang="en-US" dirty="0"/>
              <a:t>No performance </a:t>
            </a:r>
            <a:r>
              <a:rPr lang="en-US" dirty="0" smtClean="0"/>
              <a:t>Benefit</a:t>
            </a:r>
          </a:p>
          <a:p>
            <a:r>
              <a:rPr lang="en-US" dirty="0" smtClean="0"/>
              <a:t>High Cost</a:t>
            </a:r>
          </a:p>
          <a:p>
            <a:r>
              <a:rPr lang="en-US" dirty="0" smtClean="0"/>
              <a:t>Requires 2 disks</a:t>
            </a:r>
          </a:p>
          <a:p>
            <a:r>
              <a:rPr lang="en-US" dirty="0" smtClean="0"/>
              <a:t>Can survive 1 disk failure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4" y="4733244"/>
            <a:ext cx="2419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0+1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Striped, then Mirrored</a:t>
            </a:r>
          </a:p>
          <a:p>
            <a:r>
              <a:rPr lang="en-US" dirty="0" smtClean="0"/>
              <a:t>High Cost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/>
              <a:t>Requires 2 disks</a:t>
            </a:r>
          </a:p>
          <a:p>
            <a:r>
              <a:rPr lang="en-US" dirty="0" smtClean="0"/>
              <a:t>Can survive 1 spindle failure</a:t>
            </a:r>
          </a:p>
          <a:p>
            <a:r>
              <a:rPr lang="en-US" dirty="0"/>
              <a:t>Requires </a:t>
            </a:r>
            <a:r>
              <a:rPr lang="en-US" dirty="0" smtClean="0"/>
              <a:t>even </a:t>
            </a:r>
            <a:r>
              <a:rPr lang="en-US" dirty="0"/>
              <a:t>number of </a:t>
            </a:r>
            <a:r>
              <a:rPr lang="en-US" dirty="0" smtClean="0"/>
              <a:t>disks</a:t>
            </a:r>
          </a:p>
          <a:p>
            <a:r>
              <a:rPr lang="en-US" dirty="0" smtClean="0"/>
              <a:t>May survive multiple spindle failure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91" y="1154018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91" y="2971795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10 (1+0)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</a:t>
            </a:r>
            <a:r>
              <a:rPr lang="en-US" dirty="0"/>
              <a:t>Mirrored, then </a:t>
            </a:r>
            <a:r>
              <a:rPr lang="en-US" dirty="0" smtClean="0"/>
              <a:t>Striped</a:t>
            </a:r>
            <a:endParaRPr lang="en-US" dirty="0"/>
          </a:p>
          <a:p>
            <a:r>
              <a:rPr lang="en-US" dirty="0"/>
              <a:t>High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Requires </a:t>
            </a:r>
            <a:r>
              <a:rPr lang="en-US" dirty="0"/>
              <a:t>2 disks</a:t>
            </a:r>
          </a:p>
          <a:p>
            <a:r>
              <a:rPr lang="en-US" dirty="0" smtClean="0"/>
              <a:t>Can </a:t>
            </a:r>
            <a:r>
              <a:rPr lang="en-US" dirty="0"/>
              <a:t>survive 1 spindle failure</a:t>
            </a:r>
          </a:p>
          <a:p>
            <a:r>
              <a:rPr lang="en-US" dirty="0"/>
              <a:t>Requires even number of </a:t>
            </a:r>
            <a:r>
              <a:rPr lang="en-US" dirty="0" smtClean="0"/>
              <a:t>disks</a:t>
            </a:r>
          </a:p>
          <a:p>
            <a:r>
              <a:rPr lang="en-US" dirty="0" smtClean="0"/>
              <a:t>May </a:t>
            </a:r>
            <a:r>
              <a:rPr lang="en-US" dirty="0"/>
              <a:t>survive multiple spindle failure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7" y="1154017"/>
            <a:ext cx="2419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7" y="2971795"/>
            <a:ext cx="2419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9154" cy="4525963"/>
          </a:xfrm>
        </p:spPr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Requires 3+ disks</a:t>
            </a:r>
          </a:p>
          <a:p>
            <a:r>
              <a:rPr lang="en-US" dirty="0" smtClean="0"/>
              <a:t>Stripe with Single Parity</a:t>
            </a:r>
          </a:p>
          <a:p>
            <a:r>
              <a:rPr lang="en-US" dirty="0" smtClean="0"/>
              <a:t>Can survive a single drive failure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Write Penalty</a:t>
            </a:r>
          </a:p>
          <a:p>
            <a:r>
              <a:rPr lang="en-US" dirty="0" smtClean="0"/>
              <a:t>Good 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 descr="C:\Users\dcherry\Desktop\5-glasses_1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384632"/>
            <a:ext cx="6124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RAID 5 is Created Equal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45" y="1735889"/>
            <a:ext cx="779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RAID 6 can be done this way as well.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354310"/>
            <a:ext cx="39528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313738"/>
            <a:ext cx="39243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2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Stripe with 2 parity</a:t>
            </a:r>
          </a:p>
          <a:p>
            <a:r>
              <a:rPr lang="en-US" dirty="0" smtClean="0"/>
              <a:t>Higher cost per gig than RAID 5</a:t>
            </a:r>
          </a:p>
          <a:p>
            <a:r>
              <a:rPr lang="en-US" dirty="0" smtClean="0"/>
              <a:t>Requires 4+ disks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survive 2 disk failures</a:t>
            </a:r>
          </a:p>
          <a:p>
            <a:r>
              <a:rPr lang="en-US" dirty="0" smtClean="0"/>
              <a:t>Similar penalty as RAID 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 descr="C:\Users\dcherry\Desktop\5-glasses_2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4341360"/>
            <a:ext cx="6124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8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Disk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072847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/>
              <a:t>Can improve SQL disk performance up to 100%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(64 1k blocks/64k IO)=100% of IO is impacted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Must be done before data is put on the disk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Windows </a:t>
            </a:r>
            <a:r>
              <a:rPr lang="en-US" sz="3000" dirty="0"/>
              <a:t>2000 </a:t>
            </a:r>
            <a:r>
              <a:rPr lang="en-US" sz="3000" dirty="0" smtClean="0"/>
              <a:t>- </a:t>
            </a:r>
            <a:r>
              <a:rPr lang="en-US" sz="3000" dirty="0" err="1"/>
              <a:t>Diskpar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Windows </a:t>
            </a:r>
            <a:r>
              <a:rPr lang="en-US" sz="3000" dirty="0" smtClean="0"/>
              <a:t>2003 - </a:t>
            </a:r>
            <a:r>
              <a:rPr lang="en-US" sz="3000" dirty="0" err="1" smtClean="0"/>
              <a:t>Diskpart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Windows 2008 - Automatic</a:t>
            </a:r>
          </a:p>
          <a:p>
            <a:endParaRPr lang="en-US" sz="30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Disk Alignment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1724296" y="1779772"/>
            <a:ext cx="5571581" cy="3853472"/>
          </a:xfrm>
          <a:prstGeom prst="rect">
            <a:avLst/>
          </a:prstGeom>
          <a:ex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15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097"/>
            <a:ext cx="9144000" cy="468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Time is Money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8" y="2506652"/>
            <a:ext cx="5503817" cy="367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7873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http://www.flickr.com/photos/21560098@N06/3832712784/</a:t>
            </a:r>
          </a:p>
        </p:txBody>
      </p:sp>
    </p:spTree>
    <p:extLst>
      <p:ext uri="{BB962C8B-B14F-4D97-AF65-F5344CB8AC3E}">
        <p14:creationId xmlns:p14="http://schemas.microsoft.com/office/powerpoint/2010/main" val="25299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0</a:t>
            </a:r>
          </a:p>
          <a:p>
            <a:pPr lvl="1"/>
            <a:r>
              <a:rPr lang="en-US" dirty="0"/>
              <a:t>Enterprise Flash Disks low capacity drives</a:t>
            </a:r>
          </a:p>
          <a:p>
            <a:pPr lvl="1"/>
            <a:r>
              <a:rPr lang="en-US" dirty="0"/>
              <a:t>Very high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high speed storage</a:t>
            </a:r>
          </a:p>
          <a:p>
            <a:pPr lvl="1"/>
            <a:r>
              <a:rPr lang="en-US" dirty="0" smtClean="0"/>
              <a:t>Great for Databases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54" y="4203132"/>
            <a:ext cx="4127048" cy="19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1341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42009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 or Coauthor of 5 books</a:t>
            </a:r>
          </a:p>
          <a:p>
            <a:r>
              <a:rPr lang="en-US" dirty="0"/>
              <a:t>8</a:t>
            </a:r>
            <a:r>
              <a:rPr lang="en-US" dirty="0" smtClean="0"/>
              <a:t>+ SQL Mag articles</a:t>
            </a:r>
          </a:p>
          <a:p>
            <a:r>
              <a:rPr lang="en-US" dirty="0" smtClean="0"/>
              <a:t>Dozens of other articles</a:t>
            </a:r>
          </a:p>
          <a:p>
            <a:r>
              <a:rPr lang="en-US" dirty="0" smtClean="0"/>
              <a:t>Microsoft </a:t>
            </a:r>
            <a:r>
              <a:rPr lang="en-US" dirty="0" smtClean="0"/>
              <a:t>MVP</a:t>
            </a:r>
          </a:p>
          <a:p>
            <a:r>
              <a:rPr lang="en-US" dirty="0" smtClean="0"/>
              <a:t>Microsoft </a:t>
            </a:r>
            <a:r>
              <a:rPr lang="en-US" dirty="0" smtClean="0"/>
              <a:t>Certified </a:t>
            </a:r>
            <a:r>
              <a:rPr lang="en-US" dirty="0" smtClean="0"/>
              <a:t>Master</a:t>
            </a:r>
          </a:p>
          <a:p>
            <a:r>
              <a:rPr lang="en-US" dirty="0"/>
              <a:t>Independent Consultant</a:t>
            </a:r>
          </a:p>
          <a:p>
            <a:r>
              <a:rPr lang="en-US" dirty="0" smtClean="0"/>
              <a:t>Founder </a:t>
            </a:r>
            <a:r>
              <a:rPr lang="en-US" dirty="0" smtClean="0"/>
              <a:t>of SQL Excursions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:\Users\dcherry\Pictures\MVP_Horizontal_Full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91201"/>
            <a:ext cx="16192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cherry\Pictures\MC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91200"/>
            <a:ext cx="2574132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76" y="2440248"/>
            <a:ext cx="2306560" cy="284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070337"/>
            <a:ext cx="2325624" cy="28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Kalen\AppData\Local\Microsoft\Windows\Temporary Internet Files\Content.Outlook\OUUM8WJS\Delaney-SQLServerV2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78" y="3693929"/>
            <a:ext cx="2100888" cy="26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17" y="1447800"/>
            <a:ext cx="2316091" cy="285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9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15k RPM </a:t>
            </a:r>
            <a:r>
              <a:rPr lang="en-US" dirty="0" err="1" smtClean="0"/>
              <a:t>Fibre</a:t>
            </a:r>
            <a:r>
              <a:rPr lang="en-US" dirty="0" smtClean="0"/>
              <a:t> Channel low </a:t>
            </a:r>
            <a:r>
              <a:rPr lang="en-US" dirty="0"/>
              <a:t>capacity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High cost, high speed storage</a:t>
            </a:r>
          </a:p>
          <a:p>
            <a:pPr lvl="1"/>
            <a:r>
              <a:rPr lang="en-US" dirty="0" smtClean="0"/>
              <a:t>Great for Databases, Exchange, Virtual Machines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83" y="4407290"/>
            <a:ext cx="3709035" cy="171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264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18286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2</a:t>
            </a:r>
          </a:p>
          <a:p>
            <a:pPr lvl="1"/>
            <a:r>
              <a:rPr lang="en-US" dirty="0"/>
              <a:t>10k RPM </a:t>
            </a:r>
            <a:r>
              <a:rPr lang="en-US" dirty="0" err="1"/>
              <a:t>Fibre</a:t>
            </a:r>
            <a:r>
              <a:rPr lang="en-US" dirty="0"/>
              <a:t> Channel medium capacity drives</a:t>
            </a:r>
          </a:p>
          <a:p>
            <a:pPr lvl="1"/>
            <a:r>
              <a:rPr lang="en-US" dirty="0"/>
              <a:t>Medium cost, medium speed storage</a:t>
            </a:r>
          </a:p>
          <a:p>
            <a:pPr lvl="1"/>
            <a:r>
              <a:rPr lang="en-US" dirty="0" smtClean="0"/>
              <a:t>Great for File </a:t>
            </a:r>
            <a:r>
              <a:rPr lang="en-US" dirty="0"/>
              <a:t>Servers, Database </a:t>
            </a:r>
            <a:r>
              <a:rPr lang="en-US" dirty="0" smtClean="0"/>
              <a:t>Archives, Exchange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54" y="4444148"/>
            <a:ext cx="3609294" cy="166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1341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20815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3</a:t>
            </a:r>
          </a:p>
          <a:p>
            <a:pPr lvl="1"/>
            <a:r>
              <a:rPr lang="en-US" dirty="0" smtClean="0"/>
              <a:t>7.2/5.4k RPM SATA/SAS </a:t>
            </a:r>
            <a:r>
              <a:rPr lang="en-US" dirty="0"/>
              <a:t>high capacity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Low cost</a:t>
            </a:r>
            <a:r>
              <a:rPr lang="en-US" dirty="0"/>
              <a:t>, </a:t>
            </a:r>
            <a:r>
              <a:rPr lang="en-US" dirty="0" smtClean="0"/>
              <a:t>low speed storage</a:t>
            </a:r>
          </a:p>
          <a:p>
            <a:pPr lvl="1"/>
            <a:r>
              <a:rPr lang="en-US" dirty="0" smtClean="0"/>
              <a:t>Great for Backups, Archives, Exchange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14" y="4401598"/>
            <a:ext cx="3695973" cy="17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1341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26521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Fibre</a:t>
            </a:r>
            <a:r>
              <a:rPr lang="en-US" dirty="0" smtClean="0"/>
              <a:t> Channel (FC)</a:t>
            </a:r>
          </a:p>
          <a:p>
            <a:pPr lvl="1"/>
            <a:r>
              <a:rPr lang="en-US" dirty="0" smtClean="0"/>
              <a:t>Fastest Bus Speeds between 2-4 Gigs</a:t>
            </a:r>
          </a:p>
          <a:p>
            <a:r>
              <a:rPr lang="en-US" dirty="0" smtClean="0"/>
              <a:t>SCSI</a:t>
            </a:r>
          </a:p>
          <a:p>
            <a:pPr lvl="1"/>
            <a:r>
              <a:rPr lang="en-US" dirty="0" smtClean="0"/>
              <a:t>Older Technology, slower bus speeds</a:t>
            </a:r>
          </a:p>
          <a:p>
            <a:r>
              <a:rPr lang="en-US" dirty="0" smtClean="0"/>
              <a:t>SATA</a:t>
            </a:r>
          </a:p>
          <a:p>
            <a:pPr lvl="1"/>
            <a:r>
              <a:rPr lang="en-US" dirty="0" smtClean="0"/>
              <a:t>Newer Technology, even slower bus speeds</a:t>
            </a:r>
          </a:p>
          <a:p>
            <a:r>
              <a:rPr lang="en-US" dirty="0" smtClean="0"/>
              <a:t>Enterprise Flash Disks (EFDs)</a:t>
            </a:r>
          </a:p>
          <a:p>
            <a:pPr lvl="1"/>
            <a:r>
              <a:rPr lang="en-US" dirty="0" smtClean="0"/>
              <a:t>Newest Technology, same bus speeds as FC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37"/>
            <a:ext cx="8229600" cy="613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 Diagram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20236" y="1346112"/>
            <a:ext cx="5303519" cy="4855239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88" y="2989218"/>
            <a:ext cx="7851648" cy="7336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Denny Cherry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725" y="3690257"/>
            <a:ext cx="7854696" cy="1191064"/>
          </a:xfrm>
        </p:spPr>
        <p:txBody>
          <a:bodyPr/>
          <a:lstStyle/>
          <a:p>
            <a:r>
              <a:rPr lang="en-US" dirty="0" smtClean="0"/>
              <a:t>mrdenny@mrdenny.com</a:t>
            </a:r>
          </a:p>
          <a:p>
            <a:r>
              <a:rPr lang="en-US" dirty="0" smtClean="0"/>
              <a:t>http://itke.techtarget.com/sql-server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Terminology</a:t>
            </a:r>
          </a:p>
          <a:p>
            <a:r>
              <a:rPr lang="en-US" dirty="0" smtClean="0"/>
              <a:t>Array Cache Setup</a:t>
            </a:r>
          </a:p>
          <a:p>
            <a:r>
              <a:rPr lang="en-US" dirty="0" smtClean="0"/>
              <a:t>RAID Types</a:t>
            </a:r>
          </a:p>
          <a:p>
            <a:r>
              <a:rPr lang="en-US" dirty="0" smtClean="0"/>
              <a:t>Tiered Storage</a:t>
            </a:r>
          </a:p>
          <a:p>
            <a:r>
              <a:rPr lang="en-US" dirty="0" smtClean="0"/>
              <a:t>Disk Alignment</a:t>
            </a:r>
          </a:p>
          <a:p>
            <a:r>
              <a:rPr lang="en-US" dirty="0" smtClean="0"/>
              <a:t>Spindle Types</a:t>
            </a:r>
          </a:p>
          <a:p>
            <a:r>
              <a:rPr lang="en-US" dirty="0" smtClean="0"/>
              <a:t>Physical Array Diagram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LUN = Logical Unit Number</a:t>
            </a:r>
          </a:p>
          <a:p>
            <a:r>
              <a:rPr lang="en-US" dirty="0"/>
              <a:t>Host = The Server or Servers a LUN is presented to</a:t>
            </a:r>
          </a:p>
          <a:p>
            <a:r>
              <a:rPr lang="en-US" dirty="0"/>
              <a:t>SAN = Storage Area Network</a:t>
            </a:r>
          </a:p>
          <a:p>
            <a:r>
              <a:rPr lang="en-US" dirty="0"/>
              <a:t>Fabric = </a:t>
            </a:r>
            <a:r>
              <a:rPr lang="en-US" dirty="0" err="1"/>
              <a:t>Fibre</a:t>
            </a:r>
            <a:r>
              <a:rPr lang="en-US" dirty="0"/>
              <a:t> network which makes up the </a:t>
            </a:r>
            <a:r>
              <a:rPr lang="en-US" dirty="0" smtClean="0"/>
              <a:t>SAN</a:t>
            </a:r>
          </a:p>
          <a:p>
            <a:r>
              <a:rPr lang="en-US" dirty="0" smtClean="0"/>
              <a:t>Array = Box with the Spindles in it</a:t>
            </a:r>
            <a:endParaRPr lang="en-US" dirty="0"/>
          </a:p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Disk = How the OS sees a LUN when presented</a:t>
            </a:r>
          </a:p>
          <a:p>
            <a:r>
              <a:rPr lang="en-US" dirty="0" smtClean="0"/>
              <a:t>Spindle </a:t>
            </a:r>
            <a:r>
              <a:rPr lang="en-US" dirty="0"/>
              <a:t>= Physical disks in the Storage Array</a:t>
            </a:r>
          </a:p>
          <a:p>
            <a:r>
              <a:rPr lang="en-US" dirty="0" err="1"/>
              <a:t>IOps</a:t>
            </a:r>
            <a:r>
              <a:rPr lang="en-US" dirty="0"/>
              <a:t>  = </a:t>
            </a:r>
            <a:r>
              <a:rPr lang="en-US" dirty="0" smtClean="0"/>
              <a:t>Physical Operation To Disk</a:t>
            </a:r>
            <a:endParaRPr lang="en-US" dirty="0"/>
          </a:p>
          <a:p>
            <a:r>
              <a:rPr lang="en-US" dirty="0"/>
              <a:t>Sequential IO = Reads or writes which are sequential on the spindle</a:t>
            </a:r>
          </a:p>
          <a:p>
            <a:r>
              <a:rPr lang="en-US" dirty="0"/>
              <a:t>Random IO = Reads or writes which are located at random positions on the spindle</a:t>
            </a:r>
          </a:p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Cache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/>
              <a:t>OLTP databases make poor use of SAN read cache</a:t>
            </a:r>
          </a:p>
          <a:p>
            <a:r>
              <a:rPr lang="en-US" sz="3500" dirty="0"/>
              <a:t>OLAP databases make good use of SAN read cache</a:t>
            </a:r>
          </a:p>
          <a:p>
            <a:r>
              <a:rPr lang="en-US" sz="3500" dirty="0"/>
              <a:t>Try reducing read cache and increasing write cache</a:t>
            </a:r>
          </a:p>
          <a:p>
            <a:r>
              <a:rPr lang="en-US" sz="3500" dirty="0"/>
              <a:t>OLTP databases with high buffer cache hit ratios may be able to have the read cache disabled</a:t>
            </a:r>
          </a:p>
          <a:p>
            <a:r>
              <a:rPr lang="en-US" sz="3500" dirty="0"/>
              <a:t>There is no one correct setup.  Every system is different.</a:t>
            </a:r>
          </a:p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Write Cache Gets Full?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flush to disk until low watermark is hit</a:t>
            </a:r>
          </a:p>
          <a:p>
            <a:r>
              <a:rPr lang="en-US" dirty="0" smtClean="0"/>
              <a:t>Force flushes once high watermark is hit</a:t>
            </a:r>
          </a:p>
          <a:p>
            <a:r>
              <a:rPr lang="en-US" dirty="0" smtClean="0"/>
              <a:t>Force flushing completely empties write cache</a:t>
            </a:r>
          </a:p>
          <a:p>
            <a:r>
              <a:rPr lang="en-US" dirty="0" smtClean="0"/>
              <a:t>Force flushing disables write cache until write cache is disabled</a:t>
            </a:r>
          </a:p>
          <a:p>
            <a:r>
              <a:rPr lang="en-US" dirty="0" smtClean="0"/>
              <a:t>If adjustable, set low very low, and high watermark very high (20/90)</a:t>
            </a:r>
          </a:p>
          <a:p>
            <a:r>
              <a:rPr lang="en-US" dirty="0" smtClean="0"/>
              <a:t>If cache gets to 100% full – Pray!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36" y="4846320"/>
            <a:ext cx="1254393" cy="183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crap the power went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arrays have internal batteries</a:t>
            </a:r>
          </a:p>
          <a:p>
            <a:r>
              <a:rPr lang="en-US" dirty="0" smtClean="0"/>
              <a:t>Write cache is flushed to disk</a:t>
            </a:r>
          </a:p>
          <a:p>
            <a:r>
              <a:rPr lang="en-US" dirty="0" smtClean="0"/>
              <a:t>After flush array powers down</a:t>
            </a:r>
          </a:p>
          <a:p>
            <a:r>
              <a:rPr lang="en-US" dirty="0" smtClean="0"/>
              <a:t>On power-up flushed cached is read and committed to LUNs before LUN is made available</a:t>
            </a:r>
          </a:p>
          <a:p>
            <a:r>
              <a:rPr lang="en-US" dirty="0" smtClean="0"/>
              <a:t>Make sure SQL is down before the array flushes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66" y="1851230"/>
            <a:ext cx="3203933" cy="167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8729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http://www.flickr.com/photos/robertfrancis/352039299/</a:t>
            </a:r>
          </a:p>
        </p:txBody>
      </p:sp>
    </p:spTree>
    <p:extLst>
      <p:ext uri="{BB962C8B-B14F-4D97-AF65-F5344CB8AC3E}">
        <p14:creationId xmlns:p14="http://schemas.microsoft.com/office/powerpoint/2010/main" val="36240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Straight Stripe</a:t>
            </a:r>
          </a:p>
          <a:p>
            <a:r>
              <a:rPr lang="en-US" dirty="0"/>
              <a:t>No redundancy</a:t>
            </a:r>
          </a:p>
          <a:p>
            <a:r>
              <a:rPr lang="en-US" dirty="0"/>
              <a:t>Very </a:t>
            </a:r>
            <a:r>
              <a:rPr lang="en-US" dirty="0" smtClean="0"/>
              <a:t>fast</a:t>
            </a:r>
          </a:p>
          <a:p>
            <a:r>
              <a:rPr lang="en-US" dirty="0" smtClean="0"/>
              <a:t>Low cost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disk failure looses data</a:t>
            </a:r>
          </a:p>
          <a:p>
            <a:r>
              <a:rPr lang="en-US" dirty="0"/>
              <a:t>Can not survive no disks failures</a:t>
            </a:r>
          </a:p>
          <a:p>
            <a:r>
              <a:rPr lang="en-US" dirty="0"/>
              <a:t>Requires </a:t>
            </a:r>
            <a:r>
              <a:rPr lang="en-US" dirty="0" smtClean="0"/>
              <a:t>2 or more disks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 descr="C:\Users\dcherry\Desktop\5-gla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1" y="4334829"/>
            <a:ext cx="6124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2009-09-05T02:55:32Z</outs:dateTime>
      <outs:isPinned>true</outs:isPinned>
    </outs:relatedDate>
    <outs:relatedDate>
      <outs:type>2</outs:type>
      <outs:displayName>Created</outs:displayName>
      <outs:dateTime>2009-09-02T06:42:49Z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Mary Tiong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Denny cherry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AB5A0F3-233E-4BA2-9588-C2EDBD82B38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705</Words>
  <Application>Microsoft Office PowerPoint</Application>
  <PresentationFormat>On-screen Show (4:3)</PresentationFormat>
  <Paragraphs>148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Storage for the DBA</vt:lpstr>
      <vt:lpstr>About Me</vt:lpstr>
      <vt:lpstr>Agenda</vt:lpstr>
      <vt:lpstr>Storage Terminology</vt:lpstr>
      <vt:lpstr>Storage Terminology</vt:lpstr>
      <vt:lpstr>Array Cache Setup</vt:lpstr>
      <vt:lpstr>When Write Cache Gets Full?</vt:lpstr>
      <vt:lpstr>Oh crap the power went out!</vt:lpstr>
      <vt:lpstr>RAID 0</vt:lpstr>
      <vt:lpstr>RAID 1</vt:lpstr>
      <vt:lpstr>RAID 0+1</vt:lpstr>
      <vt:lpstr>RAID 10 (1+0)</vt:lpstr>
      <vt:lpstr>RAID 5</vt:lpstr>
      <vt:lpstr>Not all RAID 5 is Created Equal</vt:lpstr>
      <vt:lpstr>RAID 6</vt:lpstr>
      <vt:lpstr>Disk Alignment</vt:lpstr>
      <vt:lpstr>Disk Alignment</vt:lpstr>
      <vt:lpstr>Tiered Storage</vt:lpstr>
      <vt:lpstr>Tiered Storage</vt:lpstr>
      <vt:lpstr>Tiered Storage</vt:lpstr>
      <vt:lpstr>Tiered Storage</vt:lpstr>
      <vt:lpstr>Tiered Storage</vt:lpstr>
      <vt:lpstr>Spindle Types</vt:lpstr>
      <vt:lpstr>Array Diagram</vt:lpstr>
      <vt:lpstr>Denny Cherry</vt:lpstr>
    </vt:vector>
  </TitlesOfParts>
  <Company>Brazen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Title in 40pt.  No more than 2 lines</dc:title>
  <dc:creator>Mary Tiong</dc:creator>
  <cp:lastModifiedBy>Denny Cherry</cp:lastModifiedBy>
  <cp:revision>38</cp:revision>
  <dcterms:created xsi:type="dcterms:W3CDTF">2009-09-02T06:42:49Z</dcterms:created>
  <dcterms:modified xsi:type="dcterms:W3CDTF">2011-10-27T06:06:16Z</dcterms:modified>
</cp:coreProperties>
</file>